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8" r:id="rId3"/>
    <p:sldId id="283" r:id="rId4"/>
    <p:sldId id="284" r:id="rId5"/>
    <p:sldId id="285" r:id="rId6"/>
    <p:sldId id="286" r:id="rId7"/>
    <p:sldId id="287" r:id="rId8"/>
    <p:sldId id="288" r:id="rId9"/>
    <p:sldId id="281" r:id="rId10"/>
    <p:sldId id="282" r:id="rId11"/>
    <p:sldId id="289" r:id="rId12"/>
    <p:sldId id="290" r:id="rId13"/>
    <p:sldId id="291" r:id="rId14"/>
    <p:sldId id="280" r:id="rId15"/>
    <p:sldId id="292" r:id="rId16"/>
    <p:sldId id="293" r:id="rId17"/>
    <p:sldId id="294" r:id="rId18"/>
    <p:sldId id="295" r:id="rId19"/>
    <p:sldId id="296" r:id="rId20"/>
    <p:sldId id="297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89-F065-4968-A2C3-6A81BA15ED42}" type="datetimeFigureOut">
              <a:rPr lang="en-ZA" smtClean="0"/>
              <a:pPr/>
              <a:t>2013/04/09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6EE569-D73C-4EB2-A7CD-CE4AB5955C0A}" type="datetime1">
              <a:rPr lang="en-US" smtClean="0"/>
              <a:pPr>
                <a:defRPr/>
              </a:pPr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CA93-2684-4FED-B765-33B8B4A88082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KING III Impact on Government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endParaRPr lang="en-Z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Ch3. Audit Committees ….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The audit committee should satisfy itself of the expertise, resources and experience of the finance function</a:t>
            </a:r>
          </a:p>
          <a:p>
            <a:r>
              <a:rPr lang="en-GB" sz="2400" dirty="0" smtClean="0"/>
              <a:t>The audit committee should be responsible for overseeing of internal audit</a:t>
            </a:r>
          </a:p>
          <a:p>
            <a:r>
              <a:rPr lang="en-GB" sz="2400" dirty="0" smtClean="0"/>
              <a:t>The audit committee should be an integral component of the risk management process</a:t>
            </a:r>
          </a:p>
          <a:p>
            <a:r>
              <a:rPr lang="en-GB" sz="2400" dirty="0" smtClean="0"/>
              <a:t>The audit committee is responsible for recommending the appointment of the external auditor and overseeing the external audit process</a:t>
            </a:r>
          </a:p>
          <a:p>
            <a:r>
              <a:rPr lang="en-GB" sz="2400" dirty="0" smtClean="0"/>
              <a:t>The audit committee should report on how it has discharged its duties</a:t>
            </a:r>
            <a:endParaRPr lang="en-ZA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ZA" dirty="0" smtClean="0"/>
              <a:t>Ch4. Governance of Risk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Autofit/>
          </a:bodyPr>
          <a:lstStyle/>
          <a:p>
            <a:r>
              <a:rPr lang="en-ZA" sz="2250" dirty="0" smtClean="0"/>
              <a:t>Responsibility for RM has been established in the PFMA</a:t>
            </a:r>
          </a:p>
          <a:p>
            <a:r>
              <a:rPr lang="en-ZA" sz="2250" dirty="0" smtClean="0"/>
              <a:t>RM framework has been established by NT</a:t>
            </a:r>
          </a:p>
          <a:p>
            <a:r>
              <a:rPr lang="en-ZA" sz="2250" dirty="0" smtClean="0"/>
              <a:t>Prudent RM to be achieve objectives</a:t>
            </a:r>
          </a:p>
          <a:p>
            <a:r>
              <a:rPr lang="en-ZA" sz="2250" dirty="0" smtClean="0"/>
              <a:t>The RM Committee roles and responsibility is established in RM framework</a:t>
            </a:r>
          </a:p>
          <a:p>
            <a:r>
              <a:rPr lang="en-ZA" sz="2250" dirty="0" smtClean="0"/>
              <a:t>Management responsibilities for risk ownership and management</a:t>
            </a:r>
          </a:p>
          <a:p>
            <a:r>
              <a:rPr lang="en-ZA" sz="2250" dirty="0" smtClean="0"/>
              <a:t>Risks must be assessed on a regular basis </a:t>
            </a:r>
          </a:p>
          <a:p>
            <a:r>
              <a:rPr lang="en-ZA" sz="2250" dirty="0" smtClean="0"/>
              <a:t>Risk management plans must be regularly assessed</a:t>
            </a:r>
          </a:p>
          <a:p>
            <a:r>
              <a:rPr lang="en-ZA" sz="2250" dirty="0" smtClean="0"/>
              <a:t>IA to assess the key risk facing the department</a:t>
            </a:r>
          </a:p>
          <a:p>
            <a:r>
              <a:rPr lang="en-ZA" sz="2250" dirty="0" smtClean="0"/>
              <a:t>Responsibility of IA, AC and AG to provide independent assurance on the effectiveness of RM processes</a:t>
            </a:r>
          </a:p>
          <a:p>
            <a:r>
              <a:rPr lang="en-ZA" sz="2250" dirty="0" smtClean="0"/>
              <a:t>Annual Report to disclose on RM arrangements</a:t>
            </a:r>
            <a:endParaRPr lang="en-ZA" sz="2250" dirty="0"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r>
              <a:rPr lang="en-ZA" dirty="0" smtClean="0"/>
              <a:t>Ch5. Governance of IT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PSR Chapter 5 places an obligation for AO to ensure the acquisition, management and utilisation of IT improves.</a:t>
            </a:r>
          </a:p>
          <a:p>
            <a:r>
              <a:rPr lang="en-ZA" dirty="0" smtClean="0"/>
              <a:t>PSR recognises the important roles IT plays to achieve Government vision</a:t>
            </a:r>
          </a:p>
          <a:p>
            <a:r>
              <a:rPr lang="en-ZA" dirty="0" smtClean="0"/>
              <a:t>TR requires IT acquisition or expansion plan in line with IT Plan</a:t>
            </a:r>
          </a:p>
          <a:p>
            <a:r>
              <a:rPr lang="en-ZA" dirty="0" smtClean="0"/>
              <a:t>IT Governance Framework,  IT Committee, Charter, Policies and Procedure</a:t>
            </a:r>
          </a:p>
          <a:p>
            <a:r>
              <a:rPr lang="en-ZA" dirty="0" smtClean="0"/>
              <a:t>Information Technology Guidelines adopted refers to Control Objectives for IT (COBIT)</a:t>
            </a:r>
          </a:p>
          <a:p>
            <a:r>
              <a:rPr lang="en-ZA" dirty="0" smtClean="0"/>
              <a:t>Minimum Information Security Standards – CIO</a:t>
            </a:r>
          </a:p>
          <a:p>
            <a:r>
              <a:rPr lang="en-ZA" dirty="0" smtClean="0"/>
              <a:t>Internal Audit to evaluate the controls in IT</a:t>
            </a:r>
          </a:p>
          <a:p>
            <a:r>
              <a:rPr lang="en-ZA" dirty="0" smtClean="0"/>
              <a:t>IT to form an integral part of RM  </a:t>
            </a:r>
          </a:p>
          <a:p>
            <a:r>
              <a:rPr lang="en-ZA" dirty="0" smtClean="0"/>
              <a:t>SITA to assist with management of IT risks</a:t>
            </a:r>
          </a:p>
          <a:p>
            <a:r>
              <a:rPr lang="en-ZA" dirty="0" smtClean="0"/>
              <a:t>Information assets managed properly (PPI, PAIA, MISS)  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Ch6. Compliance with Laws, rules, codes &amp; standards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The PFMA takes precedence over all other laws within the public sector environment</a:t>
            </a:r>
          </a:p>
          <a:p>
            <a:r>
              <a:rPr lang="en-ZA" dirty="0" smtClean="0"/>
              <a:t>Section 38 requires AO to ensure compliance with applicable legislation</a:t>
            </a:r>
          </a:p>
          <a:p>
            <a:r>
              <a:rPr lang="en-ZA" dirty="0" smtClean="0"/>
              <a:t>Legal services units established to provide assistance with compliance</a:t>
            </a:r>
          </a:p>
          <a:p>
            <a:r>
              <a:rPr lang="en-ZA" dirty="0" smtClean="0"/>
              <a:t>Compliance with laws and regulations articulated in the RM framework</a:t>
            </a:r>
          </a:p>
          <a:p>
            <a:r>
              <a:rPr lang="en-ZA" dirty="0" smtClean="0"/>
              <a:t>Review of compliance delegated to the AC and IA</a:t>
            </a:r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ZA" dirty="0" smtClean="0"/>
              <a:t>Ch7. Internal Audit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Autofit/>
          </a:bodyPr>
          <a:lstStyle/>
          <a:p>
            <a:r>
              <a:rPr lang="en-GB" sz="2500" dirty="0" smtClean="0"/>
              <a:t>The Executive to ensure that there is an effective internal audit unit</a:t>
            </a:r>
          </a:p>
          <a:p>
            <a:r>
              <a:rPr lang="en-GB" sz="2500" dirty="0" smtClean="0"/>
              <a:t>Internal audit follow a risk-based approach to its plan</a:t>
            </a:r>
          </a:p>
          <a:p>
            <a:r>
              <a:rPr lang="en-GB" sz="2500" dirty="0" smtClean="0"/>
              <a:t>Internal Audit to comply with IIA standards</a:t>
            </a:r>
          </a:p>
          <a:p>
            <a:r>
              <a:rPr lang="en-GB" sz="2500" dirty="0" smtClean="0"/>
              <a:t>Internal audit to provide a written assessment of the effectiveness of the system of internal controls and risk management</a:t>
            </a:r>
          </a:p>
          <a:p>
            <a:r>
              <a:rPr lang="en-GB" sz="2500" dirty="0" smtClean="0"/>
              <a:t>The audit committee responsible for overseeing internal audit</a:t>
            </a:r>
          </a:p>
          <a:p>
            <a:r>
              <a:rPr lang="en-GB" sz="2500" dirty="0" smtClean="0"/>
              <a:t>Internal audit strategically positioned to achieve its objectives</a:t>
            </a:r>
            <a:endParaRPr lang="en-ZA" sz="2500" dirty="0"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Ch8. Governing Stakeholder Relationships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Stakeholder perceptions</a:t>
            </a:r>
          </a:p>
          <a:p>
            <a:r>
              <a:rPr lang="en-ZA" dirty="0" smtClean="0"/>
              <a:t>managing stakeholder perceptions and relationships is an integral part of the day-to-day operations </a:t>
            </a:r>
          </a:p>
          <a:p>
            <a:r>
              <a:rPr lang="en-ZA" dirty="0" err="1" smtClean="0"/>
              <a:t>Batho</a:t>
            </a:r>
            <a:r>
              <a:rPr lang="en-ZA" dirty="0" smtClean="0"/>
              <a:t> Pele Principles </a:t>
            </a:r>
          </a:p>
          <a:p>
            <a:pPr>
              <a:buNone/>
            </a:pPr>
            <a:r>
              <a:rPr lang="en-ZA" dirty="0" smtClean="0"/>
              <a:t>Stakeholder relationships</a:t>
            </a:r>
          </a:p>
          <a:p>
            <a:r>
              <a:rPr lang="en-ZA" dirty="0" smtClean="0"/>
              <a:t>SCOPA, Portfolio Committee, public can attend</a:t>
            </a:r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Ch9. Integrated Reporting and Disclosure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365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 smtClean="0"/>
              <a:t>Transparency and Accountability</a:t>
            </a:r>
          </a:p>
          <a:p>
            <a:r>
              <a:rPr lang="en-ZA" dirty="0" smtClean="0"/>
              <a:t>PFMA requires an Annual report</a:t>
            </a:r>
          </a:p>
          <a:p>
            <a:r>
              <a:rPr lang="en-ZA" dirty="0" smtClean="0"/>
              <a:t>Integrity of Annual report</a:t>
            </a:r>
          </a:p>
          <a:p>
            <a:r>
              <a:rPr lang="en-ZA" dirty="0" smtClean="0"/>
              <a:t>Annual Report includes financial and non-financial information</a:t>
            </a:r>
          </a:p>
          <a:p>
            <a:r>
              <a:rPr lang="en-ZA" dirty="0" smtClean="0"/>
              <a:t>Reporting requirements prescribed by NT</a:t>
            </a:r>
          </a:p>
          <a:p>
            <a:r>
              <a:rPr lang="en-ZA" dirty="0" smtClean="0"/>
              <a:t>AG to report on going concern / sustainability issues </a:t>
            </a:r>
          </a:p>
          <a:p>
            <a:r>
              <a:rPr lang="en-ZA" dirty="0" smtClean="0"/>
              <a:t>AC to evaluate and report on AR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Ch10. Alternative Dispute Resolution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536505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All internal disputes are handled in terms of the regulations set out by the Public Service Commission.</a:t>
            </a:r>
          </a:p>
          <a:p>
            <a:r>
              <a:rPr lang="en-ZA" dirty="0" smtClean="0"/>
              <a:t>Presiding officers are appointed to manage the internal dispute processes together with labour relations units</a:t>
            </a:r>
          </a:p>
          <a:p>
            <a:r>
              <a:rPr lang="en-ZA" dirty="0" smtClean="0"/>
              <a:t>Treasury Regulation 16A deals with supply chain management as it relates to contracts and contract management.</a:t>
            </a:r>
          </a:p>
          <a:p>
            <a:r>
              <a:rPr lang="en-ZA" dirty="0" smtClean="0"/>
              <a:t>The Accounting Officer cannot commit to any liability for which money has not been appropriated (section 38(2) of the PFMA)</a:t>
            </a:r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ZA" dirty="0" smtClean="0"/>
              <a:t>Ch.11 Internal Financial Controls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Control framework adopted (e.g. COSO)</a:t>
            </a:r>
          </a:p>
          <a:p>
            <a:r>
              <a:rPr lang="en-ZA" dirty="0" smtClean="0"/>
              <a:t>Controls in place to manage risks</a:t>
            </a:r>
          </a:p>
          <a:p>
            <a:r>
              <a:rPr lang="en-ZA" dirty="0" smtClean="0"/>
              <a:t>Treasury Regulation requires that the AC  comment on the effectiveness of  internal control in the annual report</a:t>
            </a:r>
          </a:p>
          <a:p>
            <a:r>
              <a:rPr lang="en-ZA" dirty="0" smtClean="0"/>
              <a:t>The AC include the oversight role over financial information, internal controls and legal and regulatory compliance</a:t>
            </a:r>
          </a:p>
          <a:p>
            <a:r>
              <a:rPr lang="en-ZA" dirty="0" smtClean="0"/>
              <a:t>IA to subject the information systems environment to evaluation.</a:t>
            </a:r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Ch12. Remuneration of Directors and Senior Executives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104457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The remuneration structures for national and provincial government are determined via section 37 of the Public Service Act (PSA), and articulated in Part V of the PSR.</a:t>
            </a:r>
          </a:p>
          <a:p>
            <a:r>
              <a:rPr lang="en-ZA" dirty="0" smtClean="0"/>
              <a:t>Part III and Part VIII of the PSR sets out the performance management systems to be established and adopted</a:t>
            </a:r>
          </a:p>
          <a:p>
            <a:r>
              <a:rPr lang="en-ZA" dirty="0" smtClean="0"/>
              <a:t>Disclosure is limited to number of employees per level and band within a level. </a:t>
            </a:r>
          </a:p>
          <a:p>
            <a:r>
              <a:rPr lang="en-ZA" dirty="0" smtClean="0"/>
              <a:t>The annual report templates issued by National Treasury require disclosure of employee costs and vacancies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Introduction</a:t>
            </a:r>
          </a:p>
          <a:p>
            <a:r>
              <a:rPr lang="en-ZA" dirty="0" smtClean="0"/>
              <a:t>Key Principles of King III</a:t>
            </a:r>
          </a:p>
          <a:p>
            <a:r>
              <a:rPr lang="en-ZA" dirty="0" smtClean="0"/>
              <a:t>Governance Framework and Application </a:t>
            </a:r>
          </a:p>
          <a:p>
            <a:r>
              <a:rPr lang="en-ZA" dirty="0" smtClean="0"/>
              <a:t>New Requirements </a:t>
            </a:r>
          </a:p>
          <a:p>
            <a:r>
              <a:rPr lang="en-ZA" dirty="0" smtClean="0"/>
              <a:t>Chapters 1 to 11 of King III</a:t>
            </a:r>
          </a:p>
          <a:p>
            <a:r>
              <a:rPr lang="en-ZA" dirty="0" smtClean="0"/>
              <a:t>Way Forward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Way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Managers to be aware of requirements in terms of King III for their various sections </a:t>
            </a:r>
          </a:p>
          <a:p>
            <a:r>
              <a:rPr lang="en-ZA" dirty="0" smtClean="0"/>
              <a:t>Review measures to implement requirements  not yet implemented</a:t>
            </a:r>
          </a:p>
          <a:p>
            <a:r>
              <a:rPr lang="en-ZA" dirty="0" smtClean="0"/>
              <a:t>Implement requirements of King III or explain reasons for non-compliance</a:t>
            </a:r>
          </a:p>
          <a:p>
            <a:r>
              <a:rPr lang="en-ZA" dirty="0" smtClean="0"/>
              <a:t>Combined Assurance</a:t>
            </a:r>
          </a:p>
          <a:p>
            <a:r>
              <a:rPr lang="en-ZA" dirty="0" smtClean="0"/>
              <a:t>Service Delivery</a:t>
            </a:r>
          </a:p>
          <a:p>
            <a:r>
              <a:rPr lang="en-ZA" dirty="0" smtClean="0"/>
              <a:t>RESPONSIBILITY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Thank You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5400" dirty="0" smtClean="0"/>
              <a:t>Questions ???</a:t>
            </a:r>
            <a:endParaRPr lang="en-ZA" sz="5400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King III released on 1 September 2009</a:t>
            </a:r>
          </a:p>
          <a:p>
            <a:r>
              <a:rPr lang="en-ZA" dirty="0" smtClean="0"/>
              <a:t>Represents a significant milestone in the evolution of corporate governance in South Africa</a:t>
            </a:r>
          </a:p>
          <a:p>
            <a:r>
              <a:rPr lang="en-ZA" dirty="0" smtClean="0"/>
              <a:t>Significant opportunities for institutions that embrace its principles.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principles of King III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dirty="0" smtClean="0"/>
              <a:t>King III has broadened the scope of corporate governance in South Africa with its core philosophy revolving around leadership, sustainability and corporate citizenship.</a:t>
            </a:r>
          </a:p>
          <a:p>
            <a:pPr>
              <a:buNone/>
            </a:pPr>
            <a:r>
              <a:rPr lang="en-ZA" dirty="0" smtClean="0"/>
              <a:t>These key principles are given prominence:</a:t>
            </a:r>
          </a:p>
          <a:p>
            <a:r>
              <a:rPr lang="en-ZA" dirty="0" smtClean="0"/>
              <a:t>Good Governance is essentially about effective leadership.</a:t>
            </a:r>
          </a:p>
          <a:p>
            <a:r>
              <a:rPr lang="en-ZA" dirty="0" smtClean="0"/>
              <a:t>Sustainability</a:t>
            </a:r>
          </a:p>
          <a:p>
            <a:r>
              <a:rPr lang="en-ZA" dirty="0" smtClean="0"/>
              <a:t>Innovation, fairness and collaboration are key aspects to any transition to sustainability</a:t>
            </a:r>
          </a:p>
          <a:p>
            <a:r>
              <a:rPr lang="en-ZA" dirty="0" smtClean="0"/>
              <a:t>Social Transformation and Redress</a:t>
            </a:r>
          </a:p>
          <a:p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800" dirty="0" smtClean="0"/>
              <a:t>Governance Framework and Application</a:t>
            </a:r>
            <a:endParaRPr lang="en-Z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King III has opted for an ‘apply or explain’ governance framework. </a:t>
            </a:r>
          </a:p>
          <a:p>
            <a:r>
              <a:rPr lang="en-ZA" dirty="0" smtClean="0"/>
              <a:t>Best interests of the institution, it can adopt a practice different from that recommended in King III, but must explain it</a:t>
            </a:r>
          </a:p>
          <a:p>
            <a:r>
              <a:rPr lang="en-ZA" dirty="0" smtClean="0"/>
              <a:t>King III applies to all entities regardless of the manner and form of their incorporation or establishment.</a:t>
            </a:r>
          </a:p>
          <a:p>
            <a:r>
              <a:rPr lang="en-ZA" dirty="0" smtClean="0"/>
              <a:t>Principles are drafted on the basis that, if they are adhered to, good governance is practised.</a:t>
            </a:r>
          </a:p>
          <a:p>
            <a:r>
              <a:rPr lang="en-ZA" dirty="0" smtClean="0"/>
              <a:t>Institutions should disclose which principles and/or practices they have decided not to apply or explain.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ZA" dirty="0" smtClean="0"/>
              <a:t>New Requirements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0" indent="17463">
              <a:buNone/>
            </a:pPr>
            <a:r>
              <a:rPr lang="en-ZA" dirty="0" smtClean="0"/>
              <a:t>Some of the requirements introduced by King III include:</a:t>
            </a:r>
          </a:p>
          <a:p>
            <a:r>
              <a:rPr lang="en-ZA" dirty="0" smtClean="0"/>
              <a:t>The need for an annual integrated report that focuses on the impact of the institution in the economic, environmental and social spheres;</a:t>
            </a:r>
          </a:p>
          <a:p>
            <a:r>
              <a:rPr lang="en-ZA" dirty="0" smtClean="0"/>
              <a:t>A statement by the audit committee to the board and shareholders on the effectiveness of internal financial controls to be included in the integrated report; </a:t>
            </a:r>
          </a:p>
          <a:p>
            <a:r>
              <a:rPr lang="en-ZA" dirty="0" smtClean="0"/>
              <a:t>The consideration of the strategic role of IT and its importance from a governance perspective;</a:t>
            </a:r>
          </a:p>
          <a:p>
            <a:r>
              <a:rPr lang="en-ZA" dirty="0" smtClean="0"/>
              <a:t>The positioning of internal audit as a strategic function that conducts a risk-based internal audit and provides a written assessment of the institution’s system of internal control, including internal financial controls; and</a:t>
            </a:r>
          </a:p>
          <a:p>
            <a:r>
              <a:rPr lang="en-ZA" dirty="0" smtClean="0"/>
              <a:t>The governance of risk through formal risk management processes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Ch1. Ethical Leadership and Corporate Citizenship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The responsibility for leadership is assigned to the EA and delegated to the AO</a:t>
            </a:r>
          </a:p>
          <a:p>
            <a:pPr lvl="1"/>
            <a:r>
              <a:rPr lang="en-ZA" dirty="0" smtClean="0"/>
              <a:t>The PSR articulates the responsibility of the AO</a:t>
            </a:r>
          </a:p>
          <a:p>
            <a:r>
              <a:rPr lang="en-ZA" dirty="0" smtClean="0"/>
              <a:t>Responsibility for effective service delivery is the AO</a:t>
            </a:r>
          </a:p>
          <a:p>
            <a:pPr lvl="1"/>
            <a:r>
              <a:rPr lang="en-ZA" dirty="0" smtClean="0"/>
              <a:t>Measurable objectives are established in the Strategic Plan</a:t>
            </a:r>
          </a:p>
          <a:p>
            <a:r>
              <a:rPr lang="en-ZA" dirty="0" smtClean="0"/>
              <a:t>Management of Ethics</a:t>
            </a:r>
          </a:p>
          <a:p>
            <a:pPr lvl="1"/>
            <a:r>
              <a:rPr lang="en-ZA" dirty="0" smtClean="0"/>
              <a:t>Ethics and Code of Conduct as per PSR</a:t>
            </a:r>
            <a:endParaRPr lang="en-ZA" dirty="0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Ch2. Boards and Directors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Departments do not have boards of Directors</a:t>
            </a:r>
          </a:p>
          <a:p>
            <a:r>
              <a:rPr lang="en-ZA" dirty="0" smtClean="0"/>
              <a:t>Corporate Governance Board Functions are performed by the AO and Executive management team</a:t>
            </a:r>
          </a:p>
          <a:p>
            <a:r>
              <a:rPr lang="en-ZA" dirty="0" smtClean="0"/>
              <a:t>The EA approves the strategy and this is tabled in the Legislature </a:t>
            </a:r>
          </a:p>
          <a:p>
            <a:r>
              <a:rPr lang="en-ZA" dirty="0" smtClean="0"/>
              <a:t>Leadership positions are expected to perform their duties in the best interest of the department</a:t>
            </a:r>
          </a:p>
          <a:p>
            <a:r>
              <a:rPr lang="en-ZA" dirty="0" smtClean="0"/>
              <a:t>Executive appointments are regulated by the PSA</a:t>
            </a:r>
          </a:p>
          <a:p>
            <a:r>
              <a:rPr lang="en-ZA" dirty="0" smtClean="0"/>
              <a:t>Responsible for establishing Audit Committees </a:t>
            </a:r>
          </a:p>
          <a:p>
            <a:r>
              <a:rPr lang="en-ZA" dirty="0" smtClean="0"/>
              <a:t>Governance Responsibilities as per TR</a:t>
            </a:r>
          </a:p>
          <a:p>
            <a:r>
              <a:rPr lang="en-ZA" dirty="0" smtClean="0"/>
              <a:t>Remuneration matters are managed by the DPSA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Ch3. Audit Committees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The Executive should ensure that </a:t>
            </a:r>
            <a:r>
              <a:rPr lang="en-GB" sz="2400" smtClean="0"/>
              <a:t>the department </a:t>
            </a:r>
            <a:r>
              <a:rPr lang="en-GB" sz="2400" dirty="0" smtClean="0"/>
              <a:t>has an effective and independent audit committee</a:t>
            </a:r>
          </a:p>
          <a:p>
            <a:r>
              <a:rPr lang="en-GB" sz="2400" dirty="0" smtClean="0"/>
              <a:t>Audit committee members should be suitably skilled and experienced independent non-executive directors</a:t>
            </a:r>
          </a:p>
          <a:p>
            <a:r>
              <a:rPr lang="en-GB" sz="2400" dirty="0" smtClean="0"/>
              <a:t>The audit committee should be chaired by an independent non-executive director</a:t>
            </a:r>
          </a:p>
          <a:p>
            <a:r>
              <a:rPr lang="en-GB" sz="2400" dirty="0" smtClean="0"/>
              <a:t>The audit committee should oversee integrated reporting</a:t>
            </a:r>
          </a:p>
          <a:p>
            <a:r>
              <a:rPr lang="en-GB" sz="2400" dirty="0" smtClean="0"/>
              <a:t>The audit committee should ensure that a combined assurance model is applied to provide a coordinated approach to all assurance activities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Finance Presentation Template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1299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Finance Presentation Template 2012</vt:lpstr>
      <vt:lpstr>KING III Impact on Government </vt:lpstr>
      <vt:lpstr>Contents</vt:lpstr>
      <vt:lpstr>Introduction</vt:lpstr>
      <vt:lpstr>Key principles of King III</vt:lpstr>
      <vt:lpstr>Governance Framework and Application</vt:lpstr>
      <vt:lpstr>New Requirements</vt:lpstr>
      <vt:lpstr>Ch1. Ethical Leadership and Corporate Citizenship</vt:lpstr>
      <vt:lpstr>Ch2. Boards and Directors</vt:lpstr>
      <vt:lpstr>Ch3. Audit Committees</vt:lpstr>
      <vt:lpstr>Ch3. Audit Committees ….</vt:lpstr>
      <vt:lpstr>Ch4. Governance of Risk</vt:lpstr>
      <vt:lpstr>Ch5. Governance of IT</vt:lpstr>
      <vt:lpstr>Ch6. Compliance with Laws, rules, codes &amp; standards</vt:lpstr>
      <vt:lpstr>Ch7. Internal Audit</vt:lpstr>
      <vt:lpstr>Ch8. Governing Stakeholder Relationships</vt:lpstr>
      <vt:lpstr>Ch9. Integrated Reporting and Disclosure</vt:lpstr>
      <vt:lpstr>Ch10. Alternative Dispute Resolution</vt:lpstr>
      <vt:lpstr>Ch.11 Internal Financial Controls</vt:lpstr>
      <vt:lpstr>Ch12. Remuneration of Directors and Senior Executives</vt:lpstr>
      <vt:lpstr>Way Forward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Audits Role in Annual Report Preperation</dc:title>
  <dc:creator>BellimA</dc:creator>
  <cp:lastModifiedBy>BellimA</cp:lastModifiedBy>
  <cp:revision>124</cp:revision>
  <dcterms:created xsi:type="dcterms:W3CDTF">2012-06-12T06:55:44Z</dcterms:created>
  <dcterms:modified xsi:type="dcterms:W3CDTF">2013-04-09T11:11:58Z</dcterms:modified>
</cp:coreProperties>
</file>